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  <p:sldId id="274" r:id="rId20"/>
    <p:sldId id="326" r:id="rId21"/>
    <p:sldId id="327" r:id="rId22"/>
    <p:sldId id="328" r:id="rId23"/>
    <p:sldId id="295" r:id="rId24"/>
    <p:sldId id="296" r:id="rId25"/>
    <p:sldId id="30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AF-4C34-98E6-E66B577E5E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AF-4C34-98E6-E66B577E5E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AF-4C34-98E6-E66B577E5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35156688"/>
        <c:axId val="-835149616"/>
      </c:lineChart>
      <c:catAx>
        <c:axId val="-83515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5149616"/>
        <c:crosses val="autoZero"/>
        <c:auto val="1"/>
        <c:lblAlgn val="ctr"/>
        <c:lblOffset val="100"/>
        <c:noMultiLvlLbl val="0"/>
      </c:catAx>
      <c:valAx>
        <c:axId val="-83514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515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B2857-6D58-455E-B1B4-655B21F21C09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839BF-E106-4413-BE61-C5C9F8A284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67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0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2D37-C3CB-546A-8955-2335F2D4E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9A762-12CE-12A9-DDF2-D7E88C276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16E0C-CD9D-BE7E-7D45-454417E4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7B12B-9B69-316E-2F53-C6239A49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5C4DD-5068-141A-03DF-3B9A620D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79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8E65-4AA5-CCF3-40C8-AC2DA823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92938-EEC4-7D7E-A5FE-F4EA68073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A3595-F62C-D1AB-97BF-85D2D0A6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18ED5-5C91-2D40-3F38-B9FC277EB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6CE0-252A-A746-D1E5-02732123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83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C95E3E-6210-2CDC-683E-F560B94F8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A62AC-FB77-56C6-81A9-560428291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69EEE-C434-C25F-F7B0-6772F7AC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64B44-FC21-D8B4-FD88-079231501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74826-FCF5-A03B-B083-E158F8D3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73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1D5F-1E25-0D15-7ED3-1F0DD86A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5310A-4E81-F81F-6CBA-DDE0DBF3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51AEC-E709-9965-D983-8C15D17A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AAC84-12D3-7FE0-126F-9FF93138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4280F-0BE6-CE9E-EA0F-7D4D629A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58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2E92-9554-F70A-3903-880C4BFC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501DC-D87A-E18B-5EB4-516CE2E26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73EF1-8CEF-0A0A-5C6C-700C94BB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59644-E88C-A1A9-5FE7-4D0A90AC4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A3A83-2C46-D1CB-1E7B-F06BCC7D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18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5D28-858E-5762-DAED-13D68BEF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22E0-7ACD-241F-E75A-5E22218BF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36515-DBCD-B0C8-1547-19278C138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E7DB1-C4BC-2D4A-17C4-F8919261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62554-6B5E-FFCF-0B5A-A8E845C5A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CF9D8-E327-7B97-0484-12A2ED5C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361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4816-DCCD-A012-64E0-F91DA588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98274-2086-646F-119A-8FF39E999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9389A-DCAB-5441-79B5-83B48CB65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7AFF7D-1CA6-E60E-FF0E-7A3212CBA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B9845-B07E-D224-9509-B32C7E3E3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61E81-4EB1-5078-DD23-AA93A191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E0604D-CE48-B367-DF98-E78C4AA8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F5B61-87F9-716A-6273-390AB262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17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2938-04BD-FC0E-252A-752D0497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A325B-6EB8-6982-14A2-90B5C1A0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D298-A45C-B4E8-0303-8C757789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FE7C3-F0E5-6B19-0AC9-D1216A3F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43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B8915-6212-6C9F-A727-DA6AB4D6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C5FCB-03DE-F5A3-CB0E-E969547E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56801-087E-1046-CB0A-BCB52329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83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22E4D-9122-18DE-E328-C25EA8FF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59BC-4754-C346-F8CB-2265FF0AC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597BB-97DA-C716-92E1-7A6C87173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FC9D7-9C6C-53C1-1425-107437DE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C2319-AF27-E135-F188-2F0CC675B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FB7E6-0FCF-B5D6-BA10-ACC60C34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36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8233B-0E3A-9834-06FC-3FA47B67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912AE-3AE8-A1E3-3107-6119AC947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383D-75F5-81E0-27F6-6C8EDE733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FFF06-07A4-D570-C78C-3E84DAD8C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C12BB-34B1-9426-79C9-992F48C0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20D17-6472-7DF3-6A48-795D86A2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02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0D3DF-9141-9290-67C3-1C651475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C1F71-61BC-BF14-B0AC-E23867D4D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58254-7905-8BB8-7931-1B37EB3FB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3380C-46AC-4E4A-B561-16AEFE3132D7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A2651-A9F1-3DEA-1F96-B29342101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82352-75C7-6B98-34D1-D0C047163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E8C9C-0F7E-4A82-BE9E-9D601ECD5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11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6AE4-0722-21DF-9838-F2462266A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67631"/>
            <a:ext cx="9144000" cy="306228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ea typeface="Open Sans Bold" panose="020B0806030504020204" pitchFamily="34" charset="0"/>
                <a:cs typeface="Open Sans Bold" panose="020B0806030504020204" pitchFamily="34" charset="0"/>
              </a:rPr>
              <a:t>Unit-1</a:t>
            </a:r>
            <a:br>
              <a:rPr lang="en-US" sz="6000" b="1" dirty="0">
                <a:ea typeface="Open Sans Bold" panose="020B0806030504020204" pitchFamily="34" charset="0"/>
                <a:cs typeface="Open Sans Bold" panose="020B0806030504020204" pitchFamily="34" charset="0"/>
              </a:rPr>
            </a:br>
            <a:r>
              <a:rPr lang="en-US" sz="6000" b="1" dirty="0">
                <a:ea typeface="Open Sans Bold" panose="020B0806030504020204" pitchFamily="34" charset="0"/>
                <a:cs typeface="Open Sans Bold" panose="020B0806030504020204" pitchFamily="34" charset="0"/>
              </a:rPr>
              <a:t>Introduction to Computer Graphics</a:t>
            </a:r>
            <a:br>
              <a:rPr lang="en-US" sz="6000" b="1" dirty="0">
                <a:ea typeface="Open Sans Bold" panose="020B0806030504020204" pitchFamily="34" charset="0"/>
                <a:cs typeface="Open Sans Bold" panose="020B080603050402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867CA-AD07-2789-1D42-23D1F7C5A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551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49E6-1549-518A-6598-96D7C2148C17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Basics of Computer Graphics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3FFD2-0EA1-E304-493B-11D6803DDFE5}"/>
              </a:ext>
            </a:extLst>
          </p:cNvPr>
          <p:cNvSpPr txBox="1">
            <a:spLocks/>
          </p:cNvSpPr>
          <p:nvPr/>
        </p:nvSpPr>
        <p:spPr>
          <a:xfrm>
            <a:off x="152400" y="1066800"/>
            <a:ext cx="87630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In computer graphics picture or graphics objects are presented as a collection of discrete pixels.</a:t>
            </a:r>
          </a:p>
          <a:p>
            <a:pPr algn="just"/>
            <a:r>
              <a:rPr lang="en-US" dirty="0"/>
              <a:t>We can control intensity and color of pixel which decide how picture look like.</a:t>
            </a:r>
          </a:p>
          <a:p>
            <a:pPr algn="just"/>
            <a:r>
              <a:rPr lang="en-US" dirty="0"/>
              <a:t>The special procedure determines which pixel will provide the best approximation to the desired picture or graphics object, this process is known as </a:t>
            </a:r>
            <a:r>
              <a:rPr lang="en-US" b="1" dirty="0"/>
              <a:t>Rasterization.</a:t>
            </a:r>
            <a:endParaRPr lang="en-US" dirty="0"/>
          </a:p>
          <a:p>
            <a:pPr algn="just"/>
            <a:r>
              <a:rPr lang="en-US" dirty="0"/>
              <a:t>The process of representing continuous picture or graphics object as a collection of discrete pixels is called </a:t>
            </a:r>
            <a:r>
              <a:rPr lang="en-US" b="1" dirty="0"/>
              <a:t>Scan Conversion.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5645E4-99B6-C5B2-9F51-663F4D729E34}"/>
              </a:ext>
            </a:extLst>
          </p:cNvPr>
          <p:cNvSpPr/>
          <p:nvPr/>
        </p:nvSpPr>
        <p:spPr>
          <a:xfrm>
            <a:off x="4038600" y="51816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9C59A-3890-2176-9073-3B87B146AA03}"/>
              </a:ext>
            </a:extLst>
          </p:cNvPr>
          <p:cNvSpPr/>
          <p:nvPr/>
        </p:nvSpPr>
        <p:spPr>
          <a:xfrm>
            <a:off x="4267200" y="51816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D07D2-1A6E-6348-93F0-7E2AE5A7DA07}"/>
              </a:ext>
            </a:extLst>
          </p:cNvPr>
          <p:cNvSpPr/>
          <p:nvPr/>
        </p:nvSpPr>
        <p:spPr>
          <a:xfrm>
            <a:off x="4495800" y="51816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A315A2-4558-143B-61D6-CB3F0DA8C404}"/>
              </a:ext>
            </a:extLst>
          </p:cNvPr>
          <p:cNvSpPr/>
          <p:nvPr/>
        </p:nvSpPr>
        <p:spPr>
          <a:xfrm>
            <a:off x="4724400" y="51816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16FD1-E0CB-B349-26F6-9885A12338D3}"/>
              </a:ext>
            </a:extLst>
          </p:cNvPr>
          <p:cNvSpPr/>
          <p:nvPr/>
        </p:nvSpPr>
        <p:spPr>
          <a:xfrm>
            <a:off x="4953000" y="51816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66B80-3F78-6C40-D3C2-EE2D8033979D}"/>
              </a:ext>
            </a:extLst>
          </p:cNvPr>
          <p:cNvSpPr/>
          <p:nvPr/>
        </p:nvSpPr>
        <p:spPr>
          <a:xfrm>
            <a:off x="4038600" y="54102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92D93D-1634-D8BF-D62C-7969B0473B3F}"/>
              </a:ext>
            </a:extLst>
          </p:cNvPr>
          <p:cNvSpPr/>
          <p:nvPr/>
        </p:nvSpPr>
        <p:spPr>
          <a:xfrm>
            <a:off x="4267200" y="54102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35A07B-9690-6943-F91F-470AA8CF9C80}"/>
              </a:ext>
            </a:extLst>
          </p:cNvPr>
          <p:cNvSpPr/>
          <p:nvPr/>
        </p:nvSpPr>
        <p:spPr>
          <a:xfrm>
            <a:off x="4495800" y="54102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AF3F7B-3AB9-72C0-E477-C97029F267BB}"/>
              </a:ext>
            </a:extLst>
          </p:cNvPr>
          <p:cNvSpPr/>
          <p:nvPr/>
        </p:nvSpPr>
        <p:spPr>
          <a:xfrm>
            <a:off x="4724400" y="54102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62AE8C-252D-AEC0-53B1-91A9A0272E24}"/>
              </a:ext>
            </a:extLst>
          </p:cNvPr>
          <p:cNvSpPr/>
          <p:nvPr/>
        </p:nvSpPr>
        <p:spPr>
          <a:xfrm>
            <a:off x="4953000" y="54102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93F3F-1B67-D032-F516-1790500F60F4}"/>
              </a:ext>
            </a:extLst>
          </p:cNvPr>
          <p:cNvSpPr/>
          <p:nvPr/>
        </p:nvSpPr>
        <p:spPr>
          <a:xfrm>
            <a:off x="4038600" y="56388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92115D-A949-688D-4096-44F97366354C}"/>
              </a:ext>
            </a:extLst>
          </p:cNvPr>
          <p:cNvSpPr/>
          <p:nvPr/>
        </p:nvSpPr>
        <p:spPr>
          <a:xfrm>
            <a:off x="4267200" y="56388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610F33-8641-591E-2E40-7650A2EB95B1}"/>
              </a:ext>
            </a:extLst>
          </p:cNvPr>
          <p:cNvSpPr/>
          <p:nvPr/>
        </p:nvSpPr>
        <p:spPr>
          <a:xfrm>
            <a:off x="4495800" y="56388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CE90B-DE2F-B5AC-39AD-606D66DE4135}"/>
              </a:ext>
            </a:extLst>
          </p:cNvPr>
          <p:cNvSpPr/>
          <p:nvPr/>
        </p:nvSpPr>
        <p:spPr>
          <a:xfrm>
            <a:off x="4724400" y="56388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299FC-E478-E8F4-0977-21748A048FB9}"/>
              </a:ext>
            </a:extLst>
          </p:cNvPr>
          <p:cNvSpPr/>
          <p:nvPr/>
        </p:nvSpPr>
        <p:spPr>
          <a:xfrm>
            <a:off x="4953000" y="56388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AD234E-7397-9DAD-A864-5E366083C40E}"/>
              </a:ext>
            </a:extLst>
          </p:cNvPr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F8B08-52C0-AA01-E81D-0DD915030CF3}"/>
              </a:ext>
            </a:extLst>
          </p:cNvPr>
          <p:cNvSpPr/>
          <p:nvPr/>
        </p:nvSpPr>
        <p:spPr>
          <a:xfrm>
            <a:off x="4267200" y="58674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C409DA-3C49-E412-918B-CCC2DE695D06}"/>
              </a:ext>
            </a:extLst>
          </p:cNvPr>
          <p:cNvSpPr/>
          <p:nvPr/>
        </p:nvSpPr>
        <p:spPr>
          <a:xfrm>
            <a:off x="4495800" y="58674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A5A300-A5D0-E615-28C7-7F6E7D9C29AD}"/>
              </a:ext>
            </a:extLst>
          </p:cNvPr>
          <p:cNvSpPr/>
          <p:nvPr/>
        </p:nvSpPr>
        <p:spPr>
          <a:xfrm>
            <a:off x="4724400" y="58674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3BB3A3-C1C0-99E3-F1A2-0004B7514EF2}"/>
              </a:ext>
            </a:extLst>
          </p:cNvPr>
          <p:cNvSpPr/>
          <p:nvPr/>
        </p:nvSpPr>
        <p:spPr>
          <a:xfrm>
            <a:off x="4953000" y="58674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EF21D-996F-7EFC-E842-44B89D8CB75F}"/>
              </a:ext>
            </a:extLst>
          </p:cNvPr>
          <p:cNvSpPr/>
          <p:nvPr/>
        </p:nvSpPr>
        <p:spPr>
          <a:xfrm>
            <a:off x="4038600" y="60960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E51E2A-647B-FCBF-B276-A2AF712AC92D}"/>
              </a:ext>
            </a:extLst>
          </p:cNvPr>
          <p:cNvSpPr/>
          <p:nvPr/>
        </p:nvSpPr>
        <p:spPr>
          <a:xfrm>
            <a:off x="4267200" y="60960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A7FB7B-60D3-359B-87CA-FD4D1CBEFD39}"/>
              </a:ext>
            </a:extLst>
          </p:cNvPr>
          <p:cNvSpPr/>
          <p:nvPr/>
        </p:nvSpPr>
        <p:spPr>
          <a:xfrm>
            <a:off x="4495800" y="60960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2958E-06D2-6298-F93C-D0EEF2CB9A2F}"/>
              </a:ext>
            </a:extLst>
          </p:cNvPr>
          <p:cNvSpPr/>
          <p:nvPr/>
        </p:nvSpPr>
        <p:spPr>
          <a:xfrm>
            <a:off x="4724400" y="60960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D81260-D9F9-B65A-EC6A-BAD82E6E822E}"/>
              </a:ext>
            </a:extLst>
          </p:cNvPr>
          <p:cNvSpPr/>
          <p:nvPr/>
        </p:nvSpPr>
        <p:spPr>
          <a:xfrm>
            <a:off x="4953000" y="6096000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9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6701 0.04005 C 0.08107 0.04908 0.10208 0.05394 0.12396 0.05394 C 0.14896 0.05394 0.16892 0.04908 0.18298 0.04005 L 0.25 -2.22222E-6 " pathEditMode="relative" rAng="0" ptsTypes="AAAAA">
                                      <p:cBhvr>
                                        <p:cTn id="9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6701 0.04004 C 0.08107 0.04907 0.10208 0.05393 0.12396 0.05393 C 0.14896 0.05393 0.16892 0.04907 0.18298 0.04004 L 0.25 4.44444E-6 " pathEditMode="relative" rAng="0" ptsTypes="AAAAA">
                                      <p:cBhvr>
                                        <p:cTn id="9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9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10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6701 0.04005 C 0.08107 0.04908 0.10208 0.05394 0.12396 0.05394 C 0.14896 0.05394 0.16892 0.04908 0.18298 0.04005 L 0.25 -2.22222E-6 " pathEditMode="relative" rAng="0" ptsTypes="AAAAA">
                                      <p:cBhvr>
                                        <p:cTn id="10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6701 0.04004 C 0.08107 0.04907 0.10208 0.05393 0.12396 0.05393 C 0.14896 0.05393 0.16892 0.04907 0.18298 0.04004 L 0.25 4.44444E-6 " pathEditMode="relative" rAng="0" ptsTypes="AAAAA">
                                      <p:cBhvr>
                                        <p:cTn id="10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AF11D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153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155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6701 0.04005 C 0.08107 0.04908 0.10208 0.05394 0.12396 0.05394 C 0.14896 0.05394 0.16892 0.04908 0.18298 0.04005 L 0.25 -2.22222E-6 " pathEditMode="relative" rAng="0" ptsTypes="AAAAA">
                                      <p:cBhvr>
                                        <p:cTn id="157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6701 0.04004 C 0.08107 0.04907 0.10208 0.05393 0.12396 0.05393 C 0.14896 0.05393 0.16892 0.04907 0.18298 0.04004 L 0.25 4.44444E-6 " pathEditMode="relative" rAng="0" ptsTypes="AAAAA">
                                      <p:cBhvr>
                                        <p:cTn id="159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161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163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6701 0.04005 C 0.08107 0.04907 0.10208 0.05393 0.12396 0.05393 C 0.14896 0.05393 0.16892 0.04907 0.18298 0.04005 L 0.25 1.11111E-6 " pathEditMode="relative" rAng="0" ptsTypes="AAAAA">
                                      <p:cBhvr>
                                        <p:cTn id="165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6701 0.04005 C 0.08107 0.04908 0.10208 0.05394 0.12396 0.05394 C 0.14896 0.05394 0.16892 0.04908 0.18298 0.04005 L 0.25 -2.22222E-6 " pathEditMode="relative" rAng="0" ptsTypes="AAAAA">
                                      <p:cBhvr>
                                        <p:cTn id="167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6701 0.04004 C 0.08107 0.04907 0.10208 0.05393 0.12396 0.05393 C 0.14896 0.05393 0.16892 0.04907 0.18298 0.04004 L 0.25 4.44444E-6 " pathEditMode="relative" rAng="0" ptsTypes="AAAAA">
                                      <p:cBhvr>
                                        <p:cTn id="169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7" presetClass="emph" presetSubtype="0" repeatCount="5000" fill="remove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5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000"/>
                            </p:stCondLst>
                            <p:childTnLst>
                              <p:par>
                                <p:cTn id="20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500"/>
                            </p:stCondLst>
                            <p:childTnLst>
                              <p:par>
                                <p:cTn id="2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000"/>
                            </p:stCondLst>
                            <p:childTnLst>
                              <p:par>
                                <p:cTn id="21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500"/>
                            </p:stCondLst>
                            <p:childTnLst>
                              <p:par>
                                <p:cTn id="218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2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0"/>
                            </p:stCondLst>
                            <p:childTnLst>
                              <p:par>
                                <p:cTn id="230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500"/>
                            </p:stCondLst>
                            <p:childTnLst>
                              <p:par>
                                <p:cTn id="234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6000"/>
                            </p:stCondLst>
                            <p:childTnLst>
                              <p:par>
                                <p:cTn id="238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6500"/>
                            </p:stCondLst>
                            <p:childTnLst>
                              <p:par>
                                <p:cTn id="242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7000"/>
                            </p:stCondLst>
                            <p:childTnLst>
                              <p:par>
                                <p:cTn id="246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7500"/>
                            </p:stCondLst>
                            <p:childTnLst>
                              <p:par>
                                <p:cTn id="2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8000"/>
                            </p:stCondLst>
                            <p:childTnLst>
                              <p:par>
                                <p:cTn id="2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8500"/>
                            </p:stCondLst>
                            <p:childTnLst>
                              <p:par>
                                <p:cTn id="258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000"/>
                            </p:stCondLst>
                            <p:childTnLst>
                              <p:par>
                                <p:cTn id="26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500"/>
                            </p:stCondLst>
                            <p:childTnLst>
                              <p:par>
                                <p:cTn id="27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6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1000"/>
                            </p:stCondLst>
                            <p:childTnLst>
                              <p:par>
                                <p:cTn id="278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1500"/>
                            </p:stCondLst>
                            <p:childTnLst>
                              <p:par>
                                <p:cTn id="28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8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6" grpId="4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1" grpId="2" animBg="1"/>
      <p:bldP spid="11" grpId="3" animBg="1"/>
      <p:bldP spid="11" grpId="4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4" grpId="3" animBg="1"/>
      <p:bldP spid="14" grpId="4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6" grpId="2" animBg="1"/>
      <p:bldP spid="26" grpId="3" animBg="1"/>
      <p:bldP spid="26" grpId="4" animBg="1"/>
      <p:bldP spid="27" grpId="0" animBg="1"/>
      <p:bldP spid="27" grpId="1" animBg="1"/>
      <p:bldP spid="28" grpId="0" animBg="1"/>
      <p:bldP spid="2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53E4-2974-B30A-0262-6B2608375512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Display Devices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91B25-A6B5-E433-5805-511E749FBB10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630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Display devices are also known as output devices.</a:t>
            </a:r>
          </a:p>
          <a:p>
            <a:endParaRPr lang="en-US" dirty="0"/>
          </a:p>
          <a:p>
            <a:r>
              <a:rPr lang="en-US" dirty="0"/>
              <a:t>Following devices we are going to study: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Cathode ray tube (CRT)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Direct-view storage tubes (DVST)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Plasma Panels displays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Thin Film Electroluminescent Displays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Light Emitting Diode (LED)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Liquid Crystal Display (LCD)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Stereoscopic system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/>
              <a:t>Virtual-reality</a:t>
            </a:r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3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7425-AD82-F885-87A0-B40B69286C20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1. Cathode-Ray-Tubes</a:t>
            </a:r>
            <a:endParaRPr lang="en-US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863DAEE-05CA-4A46-E14D-506EA2C5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9103"/>
            <a:ext cx="8496300" cy="3517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917BB8-69A2-25FC-DE07-BC3A4841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067545"/>
            <a:ext cx="22098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1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548D-4AAD-0AC8-3C90-8EB0A8452F7B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Contd.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AEB0B-ED85-EF4A-2FFC-6B05C60BC6FE}"/>
              </a:ext>
            </a:extLst>
          </p:cNvPr>
          <p:cNvSpPr txBox="1"/>
          <p:nvPr/>
        </p:nvSpPr>
        <p:spPr>
          <a:xfrm>
            <a:off x="2519363" y="6019800"/>
            <a:ext cx="40338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https://youtu.be/GzMh4q-2HjM</a:t>
            </a:r>
          </a:p>
        </p:txBody>
      </p:sp>
      <p:pic>
        <p:nvPicPr>
          <p:cNvPr id="4" name="Cathode Ray Tube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42DC103-8C7A-3F0A-025E-210B761C2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9163" y="990600"/>
            <a:ext cx="7234237" cy="496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1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8A38A-E605-E160-6AC0-D8BF5AF16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91" y="2743200"/>
            <a:ext cx="4308934" cy="2940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C457E-8DF0-BC23-8FD4-7FADEF1CB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8204" y="2754573"/>
            <a:ext cx="3995818" cy="33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80A2A4-0745-5375-DC6D-C3D9809EF239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Contd.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60D172-58DC-E4E7-3599-FC47BF228EFA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63000" cy="533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There are two techniques used for producing images on the CRT screen: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/>
              <a:t>Vector scan/Random scan display.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/>
              <a:t>Raster scan display.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75132-F4FA-110D-76D4-DBAAECCFE433}"/>
              </a:ext>
            </a:extLst>
          </p:cNvPr>
          <p:cNvSpPr txBox="1"/>
          <p:nvPr/>
        </p:nvSpPr>
        <p:spPr>
          <a:xfrm>
            <a:off x="4372917" y="5729285"/>
            <a:ext cx="431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tutorialspoint.com</a:t>
            </a: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C21DB459-2819-5122-035F-DEE128AE29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5104" y="3657601"/>
            <a:ext cx="4477991" cy="2455330"/>
            <a:chOff x="2673" y="9610"/>
            <a:chExt cx="7659" cy="4145"/>
          </a:xfrm>
        </p:grpSpPr>
        <p:sp>
          <p:nvSpPr>
            <p:cNvPr id="8" name="AutoShape 28">
              <a:extLst>
                <a:ext uri="{FF2B5EF4-FFF2-40B4-BE49-F238E27FC236}">
                  <a16:creationId xmlns:a16="http://schemas.microsoft.com/office/drawing/2014/main" id="{87DDD061-DAAB-500D-CAC4-70C343FB978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775" y="9610"/>
              <a:ext cx="7493" cy="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AutoShape 27">
              <a:extLst>
                <a:ext uri="{FF2B5EF4-FFF2-40B4-BE49-F238E27FC236}">
                  <a16:creationId xmlns:a16="http://schemas.microsoft.com/office/drawing/2014/main" id="{496D31AB-FDB3-4A88-CC26-42E0645B8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9745"/>
              <a:ext cx="4073" cy="381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AutoShape 26">
              <a:extLst>
                <a:ext uri="{FF2B5EF4-FFF2-40B4-BE49-F238E27FC236}">
                  <a16:creationId xmlns:a16="http://schemas.microsoft.com/office/drawing/2014/main" id="{F84AE73C-E282-F564-0F6B-0454E3681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8" y="10487"/>
              <a:ext cx="298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AutoShape 25">
              <a:extLst>
                <a:ext uri="{FF2B5EF4-FFF2-40B4-BE49-F238E27FC236}">
                  <a16:creationId xmlns:a16="http://schemas.microsoft.com/office/drawing/2014/main" id="{95781FCA-C12D-3E2E-29AB-145ACDD11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4" y="12496"/>
              <a:ext cx="298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EFD39F9C-6524-91D1-93A2-E474F40BFE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8" y="12132"/>
              <a:ext cx="2980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23">
              <a:extLst>
                <a:ext uri="{FF2B5EF4-FFF2-40B4-BE49-F238E27FC236}">
                  <a16:creationId xmlns:a16="http://schemas.microsoft.com/office/drawing/2014/main" id="{3FB6DD24-AB71-1234-4D86-AFEAC5C57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11224"/>
              <a:ext cx="2979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2">
              <a:extLst>
                <a:ext uri="{FF2B5EF4-FFF2-40B4-BE49-F238E27FC236}">
                  <a16:creationId xmlns:a16="http://schemas.microsoft.com/office/drawing/2014/main" id="{9BD33290-E2FB-9614-7FC8-417668406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10850"/>
              <a:ext cx="2979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utoShape 21">
              <a:extLst>
                <a:ext uri="{FF2B5EF4-FFF2-40B4-BE49-F238E27FC236}">
                  <a16:creationId xmlns:a16="http://schemas.microsoft.com/office/drawing/2014/main" id="{CF365B55-9690-3118-4CC7-68530AB16D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3" y="12848"/>
              <a:ext cx="2980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AutoShape 20">
              <a:extLst>
                <a:ext uri="{FF2B5EF4-FFF2-40B4-BE49-F238E27FC236}">
                  <a16:creationId xmlns:a16="http://schemas.microsoft.com/office/drawing/2014/main" id="{E6701A4C-6FE8-C999-9A66-FEBD33916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3" y="13211"/>
              <a:ext cx="2980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19">
              <a:extLst>
                <a:ext uri="{FF2B5EF4-FFF2-40B4-BE49-F238E27FC236}">
                  <a16:creationId xmlns:a16="http://schemas.microsoft.com/office/drawing/2014/main" id="{4EA77B4E-F944-2EB5-3845-F8ECFF0D40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4" y="10135"/>
              <a:ext cx="298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62031AE9-0BBA-3B57-D9EE-E823928A2E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3" y="10135"/>
              <a:ext cx="2980" cy="35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id="{971B7BCF-ED04-8388-9B67-B0E39AA2BF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2" y="10498"/>
              <a:ext cx="2980" cy="35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5950F731-D77E-62DF-D9B6-1DF39CBA1A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2" y="10871"/>
              <a:ext cx="2980" cy="35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utoShape 15">
              <a:extLst>
                <a:ext uri="{FF2B5EF4-FFF2-40B4-BE49-F238E27FC236}">
                  <a16:creationId xmlns:a16="http://schemas.microsoft.com/office/drawing/2014/main" id="{40C9DDC1-4B8A-24DF-30A7-2EB1A42236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2" y="12143"/>
              <a:ext cx="2980" cy="35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4">
              <a:extLst>
                <a:ext uri="{FF2B5EF4-FFF2-40B4-BE49-F238E27FC236}">
                  <a16:creationId xmlns:a16="http://schemas.microsoft.com/office/drawing/2014/main" id="{A6D39EF4-52BC-0ACB-1748-D1C63807FF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2" y="12496"/>
              <a:ext cx="2980" cy="35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utoShape 13">
              <a:extLst>
                <a:ext uri="{FF2B5EF4-FFF2-40B4-BE49-F238E27FC236}">
                  <a16:creationId xmlns:a16="http://schemas.microsoft.com/office/drawing/2014/main" id="{478745F3-80F3-4E88-0147-BA7D308FC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2" y="12848"/>
              <a:ext cx="2980" cy="35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AutoShape 12">
              <a:extLst>
                <a:ext uri="{FF2B5EF4-FFF2-40B4-BE49-F238E27FC236}">
                  <a16:creationId xmlns:a16="http://schemas.microsoft.com/office/drawing/2014/main" id="{6623C3B9-7AD7-3434-154A-CF954273D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38" y="10135"/>
              <a:ext cx="2944" cy="307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F469E702-C957-5F85-F415-7E8B07965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0" y="11464"/>
              <a:ext cx="708" cy="2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45306" tIns="22653" rIns="45306" bIns="2265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ON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FA67F6B7-4F7F-96B9-B093-AF2F44A54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" y="11379"/>
              <a:ext cx="635" cy="37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45306" tIns="22653" rIns="45306" bIns="2265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OFF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AutoShape 9">
              <a:extLst>
                <a:ext uri="{FF2B5EF4-FFF2-40B4-BE49-F238E27FC236}">
                  <a16:creationId xmlns:a16="http://schemas.microsoft.com/office/drawing/2014/main" id="{A575670A-FFEC-5DBD-461F-A3F5E8DE28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16" y="10999"/>
              <a:ext cx="15" cy="3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AutoShape 8">
              <a:extLst>
                <a:ext uri="{FF2B5EF4-FFF2-40B4-BE49-F238E27FC236}">
                  <a16:creationId xmlns:a16="http://schemas.microsoft.com/office/drawing/2014/main" id="{E48E51A9-BE22-0761-9F0B-CCD20AB57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22" y="11224"/>
              <a:ext cx="20" cy="2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A3182459-2D7D-E8F9-AFF3-A4EC38BD1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" y="11716"/>
              <a:ext cx="101" cy="10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B17C3AB1-50EC-6CD0-D515-0BC5D88C2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" y="11385"/>
              <a:ext cx="102" cy="101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1E2A6E6F-57BC-8378-023B-FA92E38BB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5" y="11050"/>
              <a:ext cx="1677" cy="8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Horizontal Retrace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E9A44648-1625-C846-18CF-45AEFF597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" y="11235"/>
              <a:ext cx="1482" cy="7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Vertical Retrace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AutoShape 3">
              <a:extLst>
                <a:ext uri="{FF2B5EF4-FFF2-40B4-BE49-F238E27FC236}">
                  <a16:creationId xmlns:a16="http://schemas.microsoft.com/office/drawing/2014/main" id="{041398CC-CC77-E2CE-BE21-F017FE6D1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0" y="11566"/>
              <a:ext cx="2357" cy="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AutoShape 2">
              <a:extLst>
                <a:ext uri="{FF2B5EF4-FFF2-40B4-BE49-F238E27FC236}">
                  <a16:creationId xmlns:a16="http://schemas.microsoft.com/office/drawing/2014/main" id="{8C5A36E6-F58C-1E2A-BA83-6942C77A1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957" y="10630"/>
              <a:ext cx="1953" cy="85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A67B851-82E0-1DF0-471A-D58DE92FEA35}"/>
              </a:ext>
            </a:extLst>
          </p:cNvPr>
          <p:cNvSpPr txBox="1"/>
          <p:nvPr/>
        </p:nvSpPr>
        <p:spPr>
          <a:xfrm>
            <a:off x="4724400" y="60960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eenadupratibha.net</a:t>
            </a:r>
          </a:p>
        </p:txBody>
      </p:sp>
    </p:spTree>
    <p:extLst>
      <p:ext uri="{BB962C8B-B14F-4D97-AF65-F5344CB8AC3E}">
        <p14:creationId xmlns:p14="http://schemas.microsoft.com/office/powerpoint/2010/main" val="36071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FAC3-864C-65EB-BF34-FA438BD21F68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 of a Vector Display</a:t>
            </a:r>
            <a:endParaRPr lang="en-US" dirty="0"/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4B15DD77-3A4A-E652-0859-883B19F5B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143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56A10-AE94-C238-B60B-607DA56790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15771" y="1156381"/>
            <a:ext cx="6332829" cy="5092019"/>
            <a:chOff x="1680" y="6030"/>
            <a:chExt cx="7425" cy="6119"/>
          </a:xfrm>
        </p:grpSpPr>
        <p:sp>
          <p:nvSpPr>
            <p:cNvPr id="5" name="AutoShape 24">
              <a:extLst>
                <a:ext uri="{FF2B5EF4-FFF2-40B4-BE49-F238E27FC236}">
                  <a16:creationId xmlns:a16="http://schemas.microsoft.com/office/drawing/2014/main" id="{2549E0FE-2B78-A0D5-3948-24E8E663EF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0" y="6030"/>
              <a:ext cx="7425" cy="6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23">
              <a:extLst>
                <a:ext uri="{FF2B5EF4-FFF2-40B4-BE49-F238E27FC236}">
                  <a16:creationId xmlns:a16="http://schemas.microsoft.com/office/drawing/2014/main" id="{D9703E1B-A5B3-53D3-3287-2FF280D56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" y="9521"/>
              <a:ext cx="1223" cy="117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B0144C63-29F4-32BA-2CE8-5A7A5C252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1" y="6472"/>
              <a:ext cx="91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CPU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C575250D-7135-D00B-2CF0-590E6371F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" y="7500"/>
              <a:ext cx="1859" cy="3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I/O Port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20">
              <a:extLst>
                <a:ext uri="{FF2B5EF4-FFF2-40B4-BE49-F238E27FC236}">
                  <a16:creationId xmlns:a16="http://schemas.microsoft.com/office/drawing/2014/main" id="{4AA65201-8AB6-FDCA-6D4B-A042E1B02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9970"/>
              <a:ext cx="2790" cy="3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Display controller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9">
              <a:extLst>
                <a:ext uri="{FF2B5EF4-FFF2-40B4-BE49-F238E27FC236}">
                  <a16:creationId xmlns:a16="http://schemas.microsoft.com/office/drawing/2014/main" id="{CEDDD3E3-BDCD-06B0-6A4C-0D408159B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11055"/>
              <a:ext cx="1596" cy="33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Keyboard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23FC872E-EA60-04D0-5B8C-E53EC71D7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5" y="11055"/>
              <a:ext cx="1290" cy="3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Mouse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4F599424-50AE-32EE-E2C8-9644DF5A4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2" y="9641"/>
              <a:ext cx="985" cy="91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CRT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3B966701-A19D-16C7-075E-39F70ED1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" y="7937"/>
              <a:ext cx="1271" cy="378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Display buffer memory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AutoShape 15">
              <a:extLst>
                <a:ext uri="{FF2B5EF4-FFF2-40B4-BE49-F238E27FC236}">
                  <a16:creationId xmlns:a16="http://schemas.microsoft.com/office/drawing/2014/main" id="{8643EA09-2E9B-84F1-5818-5F176DDD52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7" y="6830"/>
              <a:ext cx="1" cy="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D8B2FC34-D7C9-7A32-E6D4-A567CBE948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5647" y="6830"/>
              <a:ext cx="1" cy="6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75CC4690-FC86-1466-4050-5B8A3FD87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8530"/>
              <a:ext cx="1979" cy="3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(Interaction data)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2447A823-7974-C044-30F6-43592BBE8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" y="8820"/>
              <a:ext cx="2233" cy="3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63642" tIns="31821" rIns="63642" bIns="31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(Display command)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D55789A-0513-C829-99CC-3CBA1654A7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5" y="7875"/>
              <a:ext cx="1" cy="6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utoShape 10">
              <a:extLst>
                <a:ext uri="{FF2B5EF4-FFF2-40B4-BE49-F238E27FC236}">
                  <a16:creationId xmlns:a16="http://schemas.microsoft.com/office/drawing/2014/main" id="{26689F19-7D20-FD0D-B177-D873847F1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0" y="8869"/>
              <a:ext cx="1" cy="109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8EEE969C-ED3A-478A-0EC8-A2E91E86E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0" y="9206"/>
              <a:ext cx="1" cy="76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EC304710-A4A3-3ED5-C414-0CFB9E418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1" y="7875"/>
              <a:ext cx="1" cy="98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DBC5D613-F12C-7310-402C-9741670541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0" y="10349"/>
              <a:ext cx="1" cy="70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utoShape 6">
              <a:extLst>
                <a:ext uri="{FF2B5EF4-FFF2-40B4-BE49-F238E27FC236}">
                  <a16:creationId xmlns:a16="http://schemas.microsoft.com/office/drawing/2014/main" id="{1B78B796-4F68-302A-1943-99C53D677C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62" y="10349"/>
              <a:ext cx="1" cy="70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5E56DEBC-A389-5FED-B1F9-A79CB1741E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59" y="10102"/>
              <a:ext cx="114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AutoShape 4">
              <a:extLst>
                <a:ext uri="{FF2B5EF4-FFF2-40B4-BE49-F238E27FC236}">
                  <a16:creationId xmlns:a16="http://schemas.microsoft.com/office/drawing/2014/main" id="{796A1714-2DBA-C59D-1A55-934AEC6661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360000">
              <a:off x="3087" y="10134"/>
              <a:ext cx="794" cy="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479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F61E-0A47-096F-785C-28387E50CE1E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Architecture of a Raster Display</a:t>
            </a:r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2A857852-80B1-14C3-58A2-1C2786F37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7EA7FEA5-2148-3C55-154D-C511A7B025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3000" y="1103312"/>
            <a:ext cx="6846051" cy="5174046"/>
            <a:chOff x="2490" y="6809"/>
            <a:chExt cx="7308" cy="5524"/>
          </a:xfrm>
        </p:grpSpPr>
        <p:sp>
          <p:nvSpPr>
            <p:cNvPr id="5" name="AutoShape 26">
              <a:extLst>
                <a:ext uri="{FF2B5EF4-FFF2-40B4-BE49-F238E27FC236}">
                  <a16:creationId xmlns:a16="http://schemas.microsoft.com/office/drawing/2014/main" id="{36213045-1C77-59FD-C0C8-A8FDE6E45C4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90" y="6809"/>
              <a:ext cx="6426" cy="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AutoShape 25">
              <a:extLst>
                <a:ext uri="{FF2B5EF4-FFF2-40B4-BE49-F238E27FC236}">
                  <a16:creationId xmlns:a16="http://schemas.microsoft.com/office/drawing/2014/main" id="{C12377D3-BECF-9F51-CB3A-16F50BCA4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7" y="10227"/>
              <a:ext cx="1971" cy="178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24">
              <a:extLst>
                <a:ext uri="{FF2B5EF4-FFF2-40B4-BE49-F238E27FC236}">
                  <a16:creationId xmlns:a16="http://schemas.microsoft.com/office/drawing/2014/main" id="{BC2146B6-230E-1F88-F633-6CC3F04A5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" y="6987"/>
              <a:ext cx="632" cy="3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CPU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CC9C285C-3434-201E-9B9F-19385C7AB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0" y="7765"/>
              <a:ext cx="1285" cy="3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I/O Port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05213519-9F28-270D-7E19-74A120635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9475"/>
              <a:ext cx="1928" cy="3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Display controller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0600F1CE-2E12-50C1-6BC2-0DEB95E72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" y="9646"/>
              <a:ext cx="1110" cy="33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Mouse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335251E5-69EF-C110-3A4E-9F45CE2B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2" y="10638"/>
              <a:ext cx="1487" cy="1092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endParaRPr kumimoji="0" lang="en-US" sz="7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5B037DCA-5CA0-2EFE-777A-2E2689014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" y="10423"/>
              <a:ext cx="2278" cy="145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00000000000000000000001111100000000000000010000000000000000100000000000000001000000000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AutoShape 18">
              <a:extLst>
                <a:ext uri="{FF2B5EF4-FFF2-40B4-BE49-F238E27FC236}">
                  <a16:creationId xmlns:a16="http://schemas.microsoft.com/office/drawing/2014/main" id="{D4B0640F-05B0-0DF0-0441-89838706A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39" y="7328"/>
              <a:ext cx="1" cy="43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" name="AutoShape 17">
              <a:extLst>
                <a:ext uri="{FF2B5EF4-FFF2-40B4-BE49-F238E27FC236}">
                  <a16:creationId xmlns:a16="http://schemas.microsoft.com/office/drawing/2014/main" id="{7821AEBE-4555-AC10-3162-E5D4772D20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6474" y="7328"/>
              <a:ext cx="1" cy="43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06C155B6-98F4-8258-EC8A-C501D4CCE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8457"/>
              <a:ext cx="1832" cy="34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(Interaction data)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E72EBB-3182-2403-F068-D87874C56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4" y="8734"/>
              <a:ext cx="2033" cy="3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(Display command)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AutoShape 14">
              <a:extLst>
                <a:ext uri="{FF2B5EF4-FFF2-40B4-BE49-F238E27FC236}">
                  <a16:creationId xmlns:a16="http://schemas.microsoft.com/office/drawing/2014/main" id="{D626CD7C-4380-F8FB-97BC-5A6C1523F6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2" y="8106"/>
              <a:ext cx="1" cy="39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EA9E07E5-0523-619F-1091-D7B003093D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2" y="8789"/>
              <a:ext cx="1" cy="68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FCE1F18A-3582-9FDF-C5FA-646B3B25A3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0" y="9059"/>
              <a:ext cx="0" cy="40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" name="AutoShape 11">
              <a:extLst>
                <a:ext uri="{FF2B5EF4-FFF2-40B4-BE49-F238E27FC236}">
                  <a16:creationId xmlns:a16="http://schemas.microsoft.com/office/drawing/2014/main" id="{1CCB2D86-5D11-44FD-5E3A-3C3FC6D7D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60" y="8106"/>
              <a:ext cx="1" cy="68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A423A5AE-AD2D-2485-5C38-E9CFD4A0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7" y="9239"/>
              <a:ext cx="1101" cy="3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Keyboard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AutoShape 9">
              <a:extLst>
                <a:ext uri="{FF2B5EF4-FFF2-40B4-BE49-F238E27FC236}">
                  <a16:creationId xmlns:a16="http://schemas.microsoft.com/office/drawing/2014/main" id="{E1BB35DC-DA60-28F4-589F-EA6003B898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93" y="9520"/>
              <a:ext cx="462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8D9C1702-D9DF-FB61-6E23-E37711E90E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91" y="9731"/>
              <a:ext cx="462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78D48737-A525-DE55-C8E3-29A6D16DE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10937"/>
              <a:ext cx="1928" cy="3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Video controller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AutoShape 6">
              <a:extLst>
                <a:ext uri="{FF2B5EF4-FFF2-40B4-BE49-F238E27FC236}">
                  <a16:creationId xmlns:a16="http://schemas.microsoft.com/office/drawing/2014/main" id="{EA91A2DF-4CD1-5623-F080-F5423B5CD6F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3604" y="9646"/>
              <a:ext cx="1642" cy="777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A44D3030-74BA-356F-FD37-492DA67CFB1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540000">
              <a:off x="4768" y="11102"/>
              <a:ext cx="488" cy="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" name="AutoShape 4">
              <a:extLst>
                <a:ext uri="{FF2B5EF4-FFF2-40B4-BE49-F238E27FC236}">
                  <a16:creationId xmlns:a16="http://schemas.microsoft.com/office/drawing/2014/main" id="{8B6FDF78-1AD6-A2BB-6FE4-663942553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4" y="11107"/>
              <a:ext cx="653" cy="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29C71561-C8B4-F754-3585-50A8AAFE0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0" y="10302"/>
              <a:ext cx="579" cy="2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CRT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5C0550C8-4417-1718-A077-1EA0DEFC2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" y="11977"/>
              <a:ext cx="1590" cy="3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61122" tIns="30561" rIns="61122" bIns="305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Refresh buffer</a:t>
              </a:r>
              <a:endPara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98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2D30-6E09-21D8-D8C4-65B811596166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Random Scan v/s Raster Scan</a:t>
            </a:r>
            <a:endParaRPr lang="en-US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4DA93FAC-52AE-7E95-5E14-EC8C2A5EC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648178"/>
              </p:ext>
            </p:extLst>
          </p:nvPr>
        </p:nvGraphicFramePr>
        <p:xfrm>
          <a:off x="76200" y="990600"/>
          <a:ext cx="8953500" cy="262585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23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Base of Difference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Raster Scan System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Random Scan System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5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Electron Beam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The electron beam is swept across the screen, one row at a time, from top to bottom.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The electron beam is directed only to the parts of screen where a picture is to be drawn.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39CB5B-4F10-F341-1881-0A389A7DF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38402"/>
              </p:ext>
            </p:extLst>
          </p:nvPr>
        </p:nvGraphicFramePr>
        <p:xfrm>
          <a:off x="76200" y="3647136"/>
          <a:ext cx="8951976" cy="78714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2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Resolution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</a:rPr>
                        <a:t>Its resolution is poor.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</a:rPr>
                        <a:t>Its resolution is good.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A0CEB1-AE0E-D18D-0A58-B155A5F6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90742"/>
              </p:ext>
            </p:extLst>
          </p:nvPr>
        </p:nvGraphicFramePr>
        <p:xfrm>
          <a:off x="76200" y="4452910"/>
          <a:ext cx="8953500" cy="1838706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Picture Definition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</a:rPr>
                        <a:t>Picture definition is stored as a set of intensity values for all screen points, called pixels in a refresh buffer area.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</a:rPr>
                        <a:t>Picture definition is stored as a set of line drawing instructions in a display file.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66E3-17B8-BCE4-DD44-EF1B4583DF1F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Contd.</a:t>
            </a:r>
            <a:endParaRPr lang="en-US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A2135BF1-F6AB-CC37-433A-94DA9E12D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8272714"/>
              </p:ext>
            </p:extLst>
          </p:nvPr>
        </p:nvGraphicFramePr>
        <p:xfrm>
          <a:off x="76200" y="990600"/>
          <a:ext cx="8953500" cy="332689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23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Base of Difference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Raster Scan System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Random Scan System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5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Realistic Display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The capability of this system to store intensity values for pixel makes it well suited for the realistic display of scenes contain shadow and color pattern.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These systems are designed for line-drawing and can’t display realistic shaded scenes.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9AC91C-9980-4A48-241E-CEE291324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343248"/>
              </p:ext>
            </p:extLst>
          </p:nvPr>
        </p:nvGraphicFramePr>
        <p:xfrm>
          <a:off x="76200" y="4368192"/>
          <a:ext cx="8951976" cy="113766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2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</a:rPr>
                        <a:t>Draw</a:t>
                      </a:r>
                      <a:r>
                        <a:rPr lang="en-US" sz="2000" baseline="0" dirty="0">
                          <a:effectLst/>
                        </a:rPr>
                        <a:t> i</a:t>
                      </a:r>
                      <a:r>
                        <a:rPr lang="en-US" sz="2000" dirty="0">
                          <a:effectLst/>
                        </a:rPr>
                        <a:t>mage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</a:rPr>
                        <a:t>Screen points/pixels are used to draw an image.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effectLst/>
                        </a:rPr>
                        <a:t>Mathematical functions are used to draw an image.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457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8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BC12-B819-C237-F843-676A27D72E29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Color CRT Monitors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8DC1-625E-AE5D-38B7-2577ED20EBA8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63000" cy="533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There are two basic techniques for color display: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/>
              <a:t>Beam-penetration technique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/>
              <a:t>Shadow-mask technique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EF9F-390B-12AA-8834-D20A0F03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8D522-1131-5027-24CF-B855F8D88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What is Computer Graphics?</a:t>
            </a:r>
          </a:p>
          <a:p>
            <a:pPr algn="just"/>
            <a:r>
              <a:rPr lang="en-US" dirty="0"/>
              <a:t>Advantages of Computer Graphics.</a:t>
            </a:r>
          </a:p>
          <a:p>
            <a:pPr algn="just"/>
            <a:r>
              <a:rPr lang="en-US" dirty="0"/>
              <a:t>Application of Computer Graphics.</a:t>
            </a:r>
          </a:p>
          <a:p>
            <a:pPr algn="just"/>
            <a:r>
              <a:rPr lang="en-US" dirty="0"/>
              <a:t>Input devices.</a:t>
            </a:r>
          </a:p>
          <a:p>
            <a:pPr algn="just"/>
            <a:r>
              <a:rPr lang="en-US" dirty="0"/>
              <a:t>Graphics software and standard.</a:t>
            </a:r>
          </a:p>
          <a:p>
            <a:pPr algn="just"/>
            <a:r>
              <a:rPr lang="en-US" dirty="0"/>
              <a:t>Basics of Computer Graphics.</a:t>
            </a:r>
          </a:p>
          <a:p>
            <a:pPr algn="just"/>
            <a:r>
              <a:rPr lang="en-US" dirty="0"/>
              <a:t>Various display devices.</a:t>
            </a:r>
          </a:p>
          <a:p>
            <a:pPr algn="just"/>
            <a:r>
              <a:rPr lang="en-US" dirty="0"/>
              <a:t>Raster graphics system.</a:t>
            </a:r>
          </a:p>
          <a:p>
            <a:pPr algn="just"/>
            <a:r>
              <a:rPr lang="en-US" dirty="0"/>
              <a:t>Random graphics system.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11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Beam-Penetration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this technique screen is coated with two </a:t>
            </a:r>
            <a:r>
              <a:rPr lang="en-US" dirty="0" err="1"/>
              <a:t>colours</a:t>
            </a:r>
            <a:r>
              <a:rPr lang="en-US" dirty="0"/>
              <a:t>. Outer layer with green and inner layer with red.</a:t>
            </a:r>
          </a:p>
          <a:p>
            <a:pPr algn="just"/>
            <a:r>
              <a:rPr lang="en-US" dirty="0"/>
              <a:t>Slow speed electron beam strike on red layer and produce red </a:t>
            </a:r>
            <a:r>
              <a:rPr lang="en-US" dirty="0" err="1"/>
              <a:t>colour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Intermediate speed electron beam strike on red and green layer and produce two </a:t>
            </a:r>
            <a:r>
              <a:rPr lang="en-US" dirty="0" err="1"/>
              <a:t>colour</a:t>
            </a:r>
            <a:r>
              <a:rPr lang="en-US" dirty="0"/>
              <a:t> orange and yellow.</a:t>
            </a:r>
          </a:p>
          <a:p>
            <a:pPr algn="just"/>
            <a:r>
              <a:rPr lang="en-US" dirty="0"/>
              <a:t>High speed electron beam penetrate red and strike on yellow layer and produce yellow </a:t>
            </a:r>
            <a:r>
              <a:rPr lang="en-US" dirty="0" err="1"/>
              <a:t>colour</a:t>
            </a:r>
            <a:r>
              <a:rPr lang="en-US" dirty="0"/>
              <a:t>. </a:t>
            </a:r>
          </a:p>
          <a:p>
            <a:pPr algn="just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6044558" y="4414968"/>
            <a:ext cx="685800" cy="1787827"/>
          </a:xfrm>
          <a:prstGeom prst="arc">
            <a:avLst>
              <a:gd name="adj1" fmla="val 16071846"/>
              <a:gd name="adj2" fmla="val 5491419"/>
            </a:avLst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5965350" y="4318280"/>
            <a:ext cx="876300" cy="1981200"/>
          </a:xfrm>
          <a:prstGeom prst="arc">
            <a:avLst>
              <a:gd name="adj1" fmla="val 15922248"/>
              <a:gd name="adj2" fmla="val 5567847"/>
            </a:avLst>
          </a:prstGeom>
          <a:ln w="1079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 flipH="1">
            <a:off x="3850801" y="4334474"/>
            <a:ext cx="2473801" cy="717733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" idx="2"/>
          </p:cNvCxnSpPr>
          <p:nvPr/>
        </p:nvCxnSpPr>
        <p:spPr>
          <a:xfrm flipH="1" flipV="1">
            <a:off x="3850800" y="5846290"/>
            <a:ext cx="2504588" cy="44720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088800" y="5052206"/>
            <a:ext cx="8382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088800" y="5846290"/>
            <a:ext cx="8382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707800" y="4839648"/>
            <a:ext cx="381000" cy="1224232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88800" y="5296848"/>
            <a:ext cx="1524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93600" y="5052206"/>
            <a:ext cx="228600" cy="18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93600" y="5651779"/>
            <a:ext cx="228600" cy="18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9958" y="5295846"/>
            <a:ext cx="419100" cy="305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2" idx="1"/>
            <a:endCxn id="26" idx="3"/>
          </p:cNvCxnSpPr>
          <p:nvPr/>
        </p:nvCxnSpPr>
        <p:spPr>
          <a:xfrm flipV="1">
            <a:off x="3088800" y="5448748"/>
            <a:ext cx="860258" cy="5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</p:cNvCxnSpPr>
          <p:nvPr/>
        </p:nvCxnSpPr>
        <p:spPr>
          <a:xfrm flipV="1">
            <a:off x="3949059" y="4592597"/>
            <a:ext cx="2604143" cy="8561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6" idx="3"/>
          </p:cNvCxnSpPr>
          <p:nvPr/>
        </p:nvCxnSpPr>
        <p:spPr>
          <a:xfrm>
            <a:off x="3949058" y="5448747"/>
            <a:ext cx="2797342" cy="649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6" idx="3"/>
          </p:cNvCxnSpPr>
          <p:nvPr/>
        </p:nvCxnSpPr>
        <p:spPr>
          <a:xfrm flipV="1">
            <a:off x="3949058" y="5325353"/>
            <a:ext cx="2892592" cy="1233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818088" y="4303519"/>
            <a:ext cx="304800" cy="2581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934201" y="5007191"/>
            <a:ext cx="304800" cy="258123"/>
          </a:xfrm>
          <a:prstGeom prst="rect">
            <a:avLst/>
          </a:prstGeom>
          <a:solidFill>
            <a:srgbClr val="FF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934201" y="5369612"/>
            <a:ext cx="304800" cy="2581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860700" y="6010874"/>
            <a:ext cx="304800" cy="2581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21192" y="4254719"/>
            <a:ext cx="269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Slow Speed Electron Beam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60487" y="5955268"/>
            <a:ext cx="265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</a:t>
            </a:r>
            <a:r>
              <a:rPr lang="en-US" dirty="0"/>
              <a:t>Speed Electron Beam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260750" y="5092919"/>
            <a:ext cx="348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Intermediate Speed Electron Beam</a:t>
            </a:r>
          </a:p>
        </p:txBody>
      </p:sp>
    </p:spTree>
    <p:extLst>
      <p:ext uri="{BB962C8B-B14F-4D97-AF65-F5344CB8AC3E}">
        <p14:creationId xmlns:p14="http://schemas.microsoft.com/office/powerpoint/2010/main" val="19995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19" grpId="0" animBg="1"/>
      <p:bldP spid="22" grpId="0" animBg="1"/>
      <p:bldP spid="23" grpId="0" animBg="1"/>
      <p:bldP spid="25" grpId="0" animBg="1"/>
      <p:bldP spid="26" grpId="0" animBg="1"/>
      <p:bldP spid="41" grpId="0" animBg="1"/>
      <p:bldP spid="43" grpId="0" animBg="1"/>
      <p:bldP spid="44" grpId="0" animBg="1"/>
      <p:bldP spid="45" grpId="0" animBg="1"/>
      <p:bldP spid="46" grpId="0"/>
      <p:bldP spid="48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Shadow-Mask Technique</a:t>
            </a:r>
          </a:p>
        </p:txBody>
      </p:sp>
      <p:pic>
        <p:nvPicPr>
          <p:cNvPr id="6" name="CRT How to wor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0" y="990600"/>
            <a:ext cx="6908800" cy="5181600"/>
          </a:xfrm>
        </p:spPr>
      </p:pic>
      <p:sp>
        <p:nvSpPr>
          <p:cNvPr id="7" name="TextBox 6"/>
          <p:cNvSpPr txBox="1"/>
          <p:nvPr/>
        </p:nvSpPr>
        <p:spPr>
          <a:xfrm>
            <a:off x="4381500" y="6172201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https://youtu.be/_O-2D5ryb2A</a:t>
            </a:r>
          </a:p>
        </p:txBody>
      </p:sp>
    </p:spTree>
    <p:extLst>
      <p:ext uri="{BB962C8B-B14F-4D97-AF65-F5344CB8AC3E}">
        <p14:creationId xmlns:p14="http://schemas.microsoft.com/office/powerpoint/2010/main" val="324784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  <a14:imgEffect>
                      <a14:brightnessContrast brigh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5570" y="1188929"/>
            <a:ext cx="6440861" cy="464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7307" y="5832340"/>
            <a:ext cx="4917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http://nptel.ac.in/</a:t>
            </a:r>
          </a:p>
        </p:txBody>
      </p:sp>
    </p:spTree>
    <p:extLst>
      <p:ext uri="{BB962C8B-B14F-4D97-AF65-F5344CB8AC3E}">
        <p14:creationId xmlns:p14="http://schemas.microsoft.com/office/powerpoint/2010/main" val="9262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Direct-View Storage Tubes (DVST)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219201"/>
            <a:ext cx="7086600" cy="39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743200" y="5181601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graphicsnotes.wordpress.com</a:t>
            </a:r>
          </a:p>
        </p:txBody>
      </p:sp>
    </p:spTree>
    <p:extLst>
      <p:ext uri="{BB962C8B-B14F-4D97-AF65-F5344CB8AC3E}">
        <p14:creationId xmlns:p14="http://schemas.microsoft.com/office/powerpoint/2010/main" val="1247433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Panel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 algn="just"/>
            <a:r>
              <a:rPr lang="en-US" dirty="0"/>
              <a:t>The term flat panel display refers to a class of video device that have reduced volume, weight &amp; power requirement compared to a CRT.</a:t>
            </a:r>
          </a:p>
          <a:p>
            <a:pPr lvl="0" algn="just"/>
            <a:endParaRPr lang="en-US" dirty="0"/>
          </a:p>
          <a:p>
            <a:pPr lvl="0" algn="just"/>
            <a:r>
              <a:rPr lang="en-US" dirty="0"/>
              <a:t>We can separate flat panel display in two categories: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 dirty="0"/>
              <a:t>Emissive displays</a:t>
            </a:r>
            <a:r>
              <a:rPr lang="en-US" dirty="0"/>
              <a:t>: - the emissive display or </a:t>
            </a:r>
            <a:r>
              <a:rPr lang="en-US" b="1" dirty="0"/>
              <a:t>emitters</a:t>
            </a:r>
            <a:r>
              <a:rPr lang="en-US" dirty="0"/>
              <a:t> are devices that convert electrical energy into light.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F0"/>
                </a:solidFill>
              </a:rPr>
              <a:t>Ex. Plasma panel, thin film electroluminescent displays and light emitting diodes.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en-US" b="1" dirty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 dirty="0"/>
              <a:t>Non emissive displays</a:t>
            </a:r>
            <a:r>
              <a:rPr lang="en-US" dirty="0"/>
              <a:t>: - non emissive display or </a:t>
            </a:r>
            <a:r>
              <a:rPr lang="en-US" b="1" dirty="0"/>
              <a:t>non emitters</a:t>
            </a:r>
            <a:r>
              <a:rPr lang="en-US" dirty="0"/>
              <a:t> use optical effects to convert sunlight or light from some other source into graphics patterns. </a:t>
            </a:r>
            <a:endParaRPr lang="en-US" dirty="0">
              <a:solidFill>
                <a:srgbClr val="00B0F0"/>
              </a:solidFill>
            </a:endParaRP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F0"/>
                </a:solidFill>
              </a:rPr>
              <a:t>Ex. LCD (Liquid Crystal Display).</a:t>
            </a:r>
          </a:p>
        </p:txBody>
      </p:sp>
    </p:spTree>
    <p:extLst>
      <p:ext uri="{BB962C8B-B14F-4D97-AF65-F5344CB8AC3E}">
        <p14:creationId xmlns:p14="http://schemas.microsoft.com/office/powerpoint/2010/main" val="26020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Stereoscopic &amp; </a:t>
            </a:r>
            <a:r>
              <a:rPr lang="en-IN" dirty="0"/>
              <a:t>Virtual-Reality </a:t>
            </a:r>
            <a:r>
              <a:rPr lang="en-US" dirty="0"/>
              <a:t>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98" y="1860698"/>
            <a:ext cx="4166681" cy="2330302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5378" y="1524572"/>
            <a:ext cx="4342122" cy="38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8476" y="4191001"/>
            <a:ext cx="4175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chip.com.tr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35378" y="5410201"/>
            <a:ext cx="4342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pinterest.com</a:t>
            </a:r>
          </a:p>
        </p:txBody>
      </p:sp>
    </p:spTree>
    <p:extLst>
      <p:ext uri="{BB962C8B-B14F-4D97-AF65-F5344CB8AC3E}">
        <p14:creationId xmlns:p14="http://schemas.microsoft.com/office/powerpoint/2010/main" val="209819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A879-23E5-C0C9-8A34-76C21B6C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Graphics?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9E3A2-454D-7701-FE49-9499BB9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655"/>
            <a:ext cx="10515600" cy="4351338"/>
          </a:xfrm>
        </p:spPr>
        <p:txBody>
          <a:bodyPr/>
          <a:lstStyle/>
          <a:p>
            <a:r>
              <a:rPr lang="en-US" b="1" dirty="0"/>
              <a:t>Computer graphics</a:t>
            </a:r>
            <a:r>
              <a:rPr lang="en-US" dirty="0"/>
              <a:t> is an art of drawing lines, charts, pictures, etc. using computers with the help of programming and tools. </a:t>
            </a:r>
          </a:p>
          <a:p>
            <a:pPr algn="just"/>
            <a:r>
              <a:rPr lang="en-US" dirty="0"/>
              <a:t>Computer graphics image is made up of number of pixels. </a:t>
            </a:r>
          </a:p>
          <a:p>
            <a:pPr algn="just"/>
            <a:r>
              <a:rPr lang="en-US" b="1" dirty="0"/>
              <a:t>Picture Element (Pixel)</a:t>
            </a:r>
            <a:r>
              <a:rPr lang="en-US" dirty="0"/>
              <a:t> is the smallest addressable graphical unit represented on the computer screen.</a:t>
            </a:r>
          </a:p>
          <a:p>
            <a:endParaRPr lang="en-IN" dirty="0"/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7FB8E21-CF9D-8325-21B0-D266C272CC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575397"/>
              </p:ext>
            </p:extLst>
          </p:nvPr>
        </p:nvGraphicFramePr>
        <p:xfrm>
          <a:off x="2834148" y="241324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F7D156F-D95A-5A1E-BA55-CD6C81E71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21" y="4267200"/>
            <a:ext cx="3028202" cy="22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EC9F-E485-8464-0217-60E205EC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Computer Graphics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11C6E-8C34-C592-F65D-34F753E8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Computer graphics is one of the most effective and commonly used ways of communication with computer.</a:t>
            </a:r>
          </a:p>
          <a:p>
            <a:pPr algn="just"/>
            <a:r>
              <a:rPr lang="en-US" dirty="0"/>
              <a:t>It provides tools for producing picture </a:t>
            </a:r>
          </a:p>
          <a:p>
            <a:pPr lvl="1" algn="just"/>
            <a:r>
              <a:rPr lang="en-US" dirty="0"/>
              <a:t>“real-world” </a:t>
            </a:r>
          </a:p>
          <a:p>
            <a:pPr lvl="1" algn="just"/>
            <a:r>
              <a:rPr lang="en-US" dirty="0"/>
              <a:t>synthetic objects such as mathematical surfaces in 4D </a:t>
            </a:r>
          </a:p>
          <a:p>
            <a:pPr lvl="1" algn="just"/>
            <a:r>
              <a:rPr lang="en-US" dirty="0"/>
              <a:t>data like survey result.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9FC2A9-2612-9926-FC55-DC6B807E8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91" y="4415068"/>
            <a:ext cx="3035083" cy="205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88C757-F17B-9CC5-F5CD-C536A400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89" y="4415068"/>
            <a:ext cx="2055125" cy="205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F0968-04A9-751C-99EA-154D0EB39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14" y="4415068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564488-107A-BD2B-CFDD-30761EF7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Contd.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6BE6-2BAE-AC46-4361-FDCAB81ED6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produce animations</a:t>
            </a:r>
          </a:p>
          <a:p>
            <a:r>
              <a:rPr lang="en-US" dirty="0"/>
              <a:t>control the animation by adjusting the speed, portion of picture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6AFBA3-0D35-72E9-F99C-A8DD204F43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3FA65-B0A7-D45C-E8D3-B0298E331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317142"/>
            <a:ext cx="4683842" cy="3349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3843D-66A2-B1BB-C89C-B7E01D86B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30" y="2174053"/>
            <a:ext cx="3581401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3232-F4A7-B605-144F-CBE6569B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B78BF-E45E-6F02-C720-84B4A0844D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C401B-B927-C946-3602-043D261877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3D928-8E75-FAC6-75AA-AF9707EF3ADA}"/>
              </a:ext>
            </a:extLst>
          </p:cNvPr>
          <p:cNvSpPr txBox="1"/>
          <p:nvPr/>
        </p:nvSpPr>
        <p:spPr>
          <a:xfrm>
            <a:off x="4866862" y="3749121"/>
            <a:ext cx="4091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http://opensourceecology.org/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09F29-FA44-17F2-631B-9D96F660B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0" y="1145257"/>
            <a:ext cx="4343400" cy="289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7F902-5554-70AF-67B4-4C5D4B717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863" y="1144528"/>
            <a:ext cx="4091051" cy="2604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49A32-7669-6DD5-7AC7-5FC3C4B74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32" y="1144488"/>
            <a:ext cx="3293838" cy="3293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F6C3E-26A1-026C-7B7B-CAA3CBFE2F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76" y="1144488"/>
            <a:ext cx="3754517" cy="24924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9B84A14-D1D6-5288-E05E-72A83BAF5E49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Application of Computer Graphics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4EE2A3-7C58-C8CA-CCA1-70782ED35D0F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63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User interface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>
                <a:solidFill>
                  <a:srgbClr val="0070C0"/>
                </a:solidFill>
              </a:rPr>
              <a:t>Example: App icon</a:t>
            </a:r>
          </a:p>
          <a:p>
            <a:r>
              <a:rPr lang="en-US"/>
              <a:t>Simulation and animation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>
                <a:solidFill>
                  <a:srgbClr val="0070C0"/>
                </a:solidFill>
              </a:rPr>
              <a:t>Example: Cartoon films</a:t>
            </a:r>
          </a:p>
          <a:p>
            <a:r>
              <a:rPr lang="en-US"/>
              <a:t>Plotting of graphs and charts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>
                <a:solidFill>
                  <a:srgbClr val="0070C0"/>
                </a:solidFill>
              </a:rPr>
              <a:t>Example: Stock exchange</a:t>
            </a:r>
          </a:p>
          <a:p>
            <a:r>
              <a:rPr lang="en-US"/>
              <a:t>Computer aided drafting and design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>
                <a:solidFill>
                  <a:srgbClr val="0070C0"/>
                </a:solidFill>
              </a:rPr>
              <a:t>Example: Automobile parts designing</a:t>
            </a:r>
            <a:endParaRPr lang="en-US" sz="21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AC6840-863D-36B8-1A0F-5A858B84D603}"/>
              </a:ext>
            </a:extLst>
          </p:cNvPr>
          <p:cNvSpPr txBox="1"/>
          <p:nvPr/>
        </p:nvSpPr>
        <p:spPr>
          <a:xfrm>
            <a:off x="4881076" y="3660198"/>
            <a:ext cx="3754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https://www.123rf.com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1D9D8-DD58-C2DE-7636-7528AC21FC3B}"/>
              </a:ext>
            </a:extLst>
          </p:cNvPr>
          <p:cNvSpPr txBox="1"/>
          <p:nvPr/>
        </p:nvSpPr>
        <p:spPr>
          <a:xfrm>
            <a:off x="4601270" y="4041628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http://www.abc.net.au/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1ACD0E-C1D4-6BA0-1897-BC4487A7EC89}"/>
              </a:ext>
            </a:extLst>
          </p:cNvPr>
          <p:cNvSpPr txBox="1"/>
          <p:nvPr/>
        </p:nvSpPr>
        <p:spPr>
          <a:xfrm>
            <a:off x="5650832" y="4438327"/>
            <a:ext cx="3293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http://giphy.com/</a:t>
            </a:r>
          </a:p>
        </p:txBody>
      </p:sp>
    </p:spTree>
    <p:extLst>
      <p:ext uri="{BB962C8B-B14F-4D97-AF65-F5344CB8AC3E}">
        <p14:creationId xmlns:p14="http://schemas.microsoft.com/office/powerpoint/2010/main" val="10589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uiExpand="1" build="p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FD5B-5E9F-462D-46C8-C0749D66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8EFF-8DB0-145D-654F-7065CED891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34DCF-D4BA-2E62-E0B5-9F7AE794A8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183AB-CF6E-B00C-2F2F-1599CEC73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27" y="1307917"/>
            <a:ext cx="4326239" cy="4808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F9573-92F9-313F-956D-C22381A07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07917"/>
            <a:ext cx="4305300" cy="430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25BC08-B638-636C-36D4-655F26D2A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78" y="1311089"/>
            <a:ext cx="4745722" cy="35529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E0CA4A6-E69D-DB7E-577F-71DA83EB4CA0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Contd.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D3E5DE-6CCA-3BDC-6D99-5BCBE4F53B86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63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Art and commerce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>
                <a:solidFill>
                  <a:srgbClr val="0070C0"/>
                </a:solidFill>
              </a:rPr>
              <a:t>Example: Creative pictures</a:t>
            </a:r>
          </a:p>
          <a:p>
            <a:r>
              <a:rPr lang="en-US"/>
              <a:t>Cartography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>
                <a:solidFill>
                  <a:srgbClr val="0070C0"/>
                </a:solidFill>
              </a:rPr>
              <a:t>Example: Geographic maps</a:t>
            </a:r>
          </a:p>
          <a:p>
            <a:r>
              <a:rPr lang="en-US"/>
              <a:t>Education and training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70C0"/>
                </a:solidFill>
              </a:rPr>
              <a:t>Example: Models of physics</a:t>
            </a:r>
            <a:endParaRPr lang="en-US" sz="2100">
              <a:solidFill>
                <a:srgbClr val="0070C0"/>
              </a:solidFill>
            </a:endParaRPr>
          </a:p>
          <a:p>
            <a:r>
              <a:rPr lang="en-US"/>
              <a:t>Image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>
                <a:solidFill>
                  <a:srgbClr val="0070C0"/>
                </a:solidFill>
              </a:rPr>
              <a:t>Example: Editing Photos</a:t>
            </a:r>
            <a:endParaRPr lang="en-US" sz="2100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8DA65-3F71-BBE0-CFD0-A024E41DF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84" y="1307917"/>
            <a:ext cx="4796945" cy="2657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2C695-BED0-3FD3-C356-D4E7C4DF8677}"/>
              </a:ext>
            </a:extLst>
          </p:cNvPr>
          <p:cNvSpPr txBox="1"/>
          <p:nvPr/>
        </p:nvSpPr>
        <p:spPr>
          <a:xfrm>
            <a:off x="4146213" y="3965855"/>
            <a:ext cx="4807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conncoll.edu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39281-D5FE-C955-540F-C6AF4F4CB13E}"/>
              </a:ext>
            </a:extLst>
          </p:cNvPr>
          <p:cNvSpPr txBox="1"/>
          <p:nvPr/>
        </p:nvSpPr>
        <p:spPr>
          <a:xfrm>
            <a:off x="4624993" y="6125769"/>
            <a:ext cx="432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http://chainimage.com/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57E2A9-892E-788F-A3EA-54A01549C0C0}"/>
              </a:ext>
            </a:extLst>
          </p:cNvPr>
          <p:cNvSpPr txBox="1"/>
          <p:nvPr/>
        </p:nvSpPr>
        <p:spPr>
          <a:xfrm>
            <a:off x="4648198" y="5613217"/>
            <a:ext cx="430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school-for-champions.com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02947-8D7E-668A-2A28-9F3B86C686B1}"/>
              </a:ext>
            </a:extLst>
          </p:cNvPr>
          <p:cNvSpPr txBox="1"/>
          <p:nvPr/>
        </p:nvSpPr>
        <p:spPr>
          <a:xfrm>
            <a:off x="4207779" y="4867208"/>
            <a:ext cx="4745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pinterest.com</a:t>
            </a:r>
          </a:p>
        </p:txBody>
      </p:sp>
    </p:spTree>
    <p:extLst>
      <p:ext uri="{BB962C8B-B14F-4D97-AF65-F5344CB8AC3E}">
        <p14:creationId xmlns:p14="http://schemas.microsoft.com/office/powerpoint/2010/main" val="36539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uiExpand="1"/>
      <p:bldP spid="11" grpId="1" uiExpand="1"/>
      <p:bldP spid="12" grpId="0" uiExpand="1"/>
      <p:bldP spid="12" grpId="1" uiExpand="1"/>
      <p:bldP spid="13" grpId="0" uiExpand="1"/>
      <p:bldP spid="13" grpId="1" uiExpand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E7271-F85C-4C9F-ED20-A48B2A65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99" y="1205116"/>
            <a:ext cx="5063401" cy="3375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240C9E-46BD-3E5C-E09A-34213F512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67" y="1623967"/>
            <a:ext cx="45974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C2310-A4E0-87EE-9995-445611393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140" y="1486433"/>
            <a:ext cx="4635500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9EDAB-39E6-95D6-A313-8808C0F64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05" y="1732691"/>
            <a:ext cx="5066386" cy="307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7483A2-548F-F301-7A0C-E30556756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3" y="510381"/>
            <a:ext cx="4450047" cy="4450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EED7C-E5D3-E589-1B32-481A5C9B5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74" y="567655"/>
            <a:ext cx="5213527" cy="44397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B0F630F-ADAC-1EE6-5038-D4E7F70FB139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Input Devices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1766C4-17A8-153B-F3E8-8B6A0DF18410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63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Keyboards</a:t>
            </a:r>
          </a:p>
          <a:p>
            <a:r>
              <a:rPr lang="en-US" dirty="0"/>
              <a:t>Mouse</a:t>
            </a:r>
          </a:p>
          <a:p>
            <a:r>
              <a:rPr lang="en-US" dirty="0"/>
              <a:t>Trackball and Space ball</a:t>
            </a:r>
          </a:p>
          <a:p>
            <a:r>
              <a:rPr lang="en-US" dirty="0"/>
              <a:t>Joysticks</a:t>
            </a:r>
          </a:p>
          <a:p>
            <a:r>
              <a:rPr lang="en-US" dirty="0"/>
              <a:t>Data glove</a:t>
            </a:r>
          </a:p>
          <a:p>
            <a:r>
              <a:rPr lang="en-US" dirty="0"/>
              <a:t>Digitizer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4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C954A-0893-2704-9A05-9ACF825E8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544158"/>
            <a:ext cx="4759325" cy="35101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56C216-4209-D1CC-7E01-06BD45550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2" y="2542101"/>
            <a:ext cx="4564684" cy="3169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D6E296-34F6-0DC9-732F-B0CEDA4F0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21" y="2509423"/>
            <a:ext cx="3347958" cy="3563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AD4B2-FD44-4D4D-DD68-3D04B1187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79" y="2548059"/>
            <a:ext cx="5237645" cy="30436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B91D38-F5D6-681A-AC48-F22D0B04F978}"/>
              </a:ext>
            </a:extLst>
          </p:cNvPr>
          <p:cNvSpPr txBox="1">
            <a:spLocks/>
          </p:cNvSpPr>
          <p:nvPr/>
        </p:nvSpPr>
        <p:spPr>
          <a:xfrm>
            <a:off x="190500" y="106363"/>
            <a:ext cx="8763000" cy="808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Contd.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275DEF-C144-A4E8-9F4A-319C05B938F3}"/>
              </a:ext>
            </a:extLst>
          </p:cNvPr>
          <p:cNvSpPr txBox="1">
            <a:spLocks/>
          </p:cNvSpPr>
          <p:nvPr/>
        </p:nvSpPr>
        <p:spPr>
          <a:xfrm>
            <a:off x="190500" y="990600"/>
            <a:ext cx="87630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Image Scanner</a:t>
            </a:r>
          </a:p>
          <a:p>
            <a:r>
              <a:rPr lang="en-US"/>
              <a:t>Touch Panels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Touch input can be recorded with following methods.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/>
              <a:t>Optical methods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/>
              <a:t>Electrical methods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/>
              <a:t>Acoustical methods</a:t>
            </a:r>
          </a:p>
          <a:p>
            <a:r>
              <a:rPr lang="en-US"/>
              <a:t>Light pens</a:t>
            </a:r>
          </a:p>
          <a:p>
            <a:r>
              <a:rPr lang="en-US"/>
              <a:t>Voice systems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F4E5E-C5B0-C856-93F5-0D8801B86C28}"/>
              </a:ext>
            </a:extLst>
          </p:cNvPr>
          <p:cNvSpPr txBox="1"/>
          <p:nvPr/>
        </p:nvSpPr>
        <p:spPr>
          <a:xfrm>
            <a:off x="3962399" y="6101044"/>
            <a:ext cx="4759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wikihow.com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D5DAD-60F3-DA04-6579-2C05F2F9204A}"/>
              </a:ext>
            </a:extLst>
          </p:cNvPr>
          <p:cNvSpPr txBox="1"/>
          <p:nvPr/>
        </p:nvSpPr>
        <p:spPr>
          <a:xfrm>
            <a:off x="4149724" y="5712022"/>
            <a:ext cx="4572000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industrysearch.com.au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F43C44-BB0C-D191-5107-CD7016DF72DC}"/>
              </a:ext>
            </a:extLst>
          </p:cNvPr>
          <p:cNvSpPr txBox="1"/>
          <p:nvPr/>
        </p:nvSpPr>
        <p:spPr>
          <a:xfrm>
            <a:off x="4648200" y="6072970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javatpoint.com/input-devices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CF2B0-01B2-7A89-3D72-FF7D6361117A}"/>
              </a:ext>
            </a:extLst>
          </p:cNvPr>
          <p:cNvSpPr txBox="1"/>
          <p:nvPr/>
        </p:nvSpPr>
        <p:spPr>
          <a:xfrm>
            <a:off x="3484079" y="5636964"/>
            <a:ext cx="523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http://mastersofmedia.hum.uva.nl/blog/2015/09/14/hey-siri-do-you-spy-on-me/</a:t>
            </a:r>
          </a:p>
        </p:txBody>
      </p:sp>
    </p:spTree>
    <p:extLst>
      <p:ext uri="{BB962C8B-B14F-4D97-AF65-F5344CB8AC3E}">
        <p14:creationId xmlns:p14="http://schemas.microsoft.com/office/powerpoint/2010/main" val="77038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  <p:bldP spid="8" grpId="1"/>
      <p:bldP spid="9" grpId="0"/>
      <p:bldP spid="9" grpId="1"/>
      <p:bldP spid="10" grpId="0"/>
      <p:bldP spid="10" grpId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1050</Words>
  <Application>Microsoft Office PowerPoint</Application>
  <PresentationFormat>Widescreen</PresentationFormat>
  <Paragraphs>197</Paragraphs>
  <Slides>25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Open Sans Bold</vt:lpstr>
      <vt:lpstr>Wingdings</vt:lpstr>
      <vt:lpstr>Office Theme</vt:lpstr>
      <vt:lpstr>Unit-1 Introduction to Computer Graphics </vt:lpstr>
      <vt:lpstr>Outline</vt:lpstr>
      <vt:lpstr>What is Computer Graphics?</vt:lpstr>
      <vt:lpstr>Advantages of Computer Graphics</vt:lpstr>
      <vt:lpstr>Contd.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Beam-Penetration Technique</vt:lpstr>
      <vt:lpstr>Shadow-Mask Technique</vt:lpstr>
      <vt:lpstr>Cond.</vt:lpstr>
      <vt:lpstr>Direct-View Storage Tubes (DVST)</vt:lpstr>
      <vt:lpstr>Flat Panel Display</vt:lpstr>
      <vt:lpstr>Stereoscopic &amp; Virtual-Reality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Kuldeep Bhoi</dc:creator>
  <cp:lastModifiedBy>Kuldeep Bhoi</cp:lastModifiedBy>
  <cp:revision>3</cp:revision>
  <dcterms:created xsi:type="dcterms:W3CDTF">2024-07-03T06:05:21Z</dcterms:created>
  <dcterms:modified xsi:type="dcterms:W3CDTF">2024-07-08T10:31:39Z</dcterms:modified>
</cp:coreProperties>
</file>